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584" r:id="rId2"/>
    <p:sldId id="583" r:id="rId3"/>
    <p:sldId id="588" r:id="rId4"/>
    <p:sldId id="554" r:id="rId5"/>
    <p:sldId id="589" r:id="rId6"/>
    <p:sldId id="590" r:id="rId7"/>
    <p:sldId id="587" r:id="rId8"/>
    <p:sldId id="586" r:id="rId9"/>
  </p:sldIdLst>
  <p:sldSz cx="9144000" cy="5143500" type="screen16x9"/>
  <p:notesSz cx="6797675" cy="9928225"/>
  <p:defaultTextStyle>
    <a:defPPr>
      <a:defRPr lang="ru-RU"/>
    </a:defPPr>
    <a:lvl1pPr marL="0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004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008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011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015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018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023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6027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4030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382">
          <p15:clr>
            <a:srgbClr val="A4A3A4"/>
          </p15:clr>
        </p15:guide>
        <p15:guide id="2" orient="horz" pos="1116">
          <p15:clr>
            <a:srgbClr val="A4A3A4"/>
          </p15:clr>
        </p15:guide>
        <p15:guide id="3" orient="horz" pos="348">
          <p15:clr>
            <a:srgbClr val="A4A3A4"/>
          </p15:clr>
        </p15:guide>
        <p15:guide id="4" orient="horz" pos="4470">
          <p15:clr>
            <a:srgbClr val="A4A3A4"/>
          </p15:clr>
        </p15:guide>
        <p15:guide id="5" pos="3368">
          <p15:clr>
            <a:srgbClr val="A4A3A4"/>
          </p15:clr>
        </p15:guide>
        <p15:guide id="6" pos="828">
          <p15:clr>
            <a:srgbClr val="A4A3A4"/>
          </p15:clr>
        </p15:guide>
        <p15:guide id="7" pos="1824">
          <p15:clr>
            <a:srgbClr val="A4A3A4"/>
          </p15:clr>
        </p15:guide>
        <p15:guide id="8" pos="6011">
          <p15:clr>
            <a:srgbClr val="A4A3A4"/>
          </p15:clr>
        </p15:guide>
        <p15:guide id="9" pos="6457">
          <p15:clr>
            <a:srgbClr val="A4A3A4"/>
          </p15:clr>
        </p15:guide>
        <p15:guide id="10" pos="606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8">
          <p15:clr>
            <a:srgbClr val="A4A3A4"/>
          </p15:clr>
        </p15:guide>
        <p15:guide id="2" pos="211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AAA"/>
    <a:srgbClr val="E6E6E6"/>
    <a:srgbClr val="E7E7E7"/>
    <a:srgbClr val="E9E9E9"/>
    <a:srgbClr val="EBEBEB"/>
    <a:srgbClr val="ECECEC"/>
    <a:srgbClr val="EAEAEA"/>
    <a:srgbClr val="DEE3E6"/>
    <a:srgbClr val="E5E9EB"/>
    <a:srgbClr val="00D9D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46" autoAdjust="0"/>
    <p:restoredTop sz="93838" autoAdjust="0"/>
  </p:normalViewPr>
  <p:slideViewPr>
    <p:cSldViewPr showGuides="1">
      <p:cViewPr varScale="1">
        <p:scale>
          <a:sx n="145" d="100"/>
          <a:sy n="145" d="100"/>
        </p:scale>
        <p:origin x="-1062" y="-102"/>
      </p:cViewPr>
      <p:guideLst>
        <p:guide orient="horz" pos="1620"/>
        <p:guide orient="horz" pos="759"/>
        <p:guide orient="horz" pos="237"/>
        <p:guide orient="horz" pos="3041"/>
        <p:guide pos="2880"/>
        <p:guide pos="708"/>
        <p:guide pos="1560"/>
        <p:guide pos="5140"/>
        <p:guide pos="5521"/>
        <p:guide pos="518"/>
      </p:guideLst>
    </p:cSldViewPr>
  </p:slideViewPr>
  <p:outlineViewPr>
    <p:cViewPr>
      <p:scale>
        <a:sx n="33" d="100"/>
        <a:sy n="33" d="100"/>
      </p:scale>
      <p:origin x="0" y="132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2" d="100"/>
          <a:sy n="52" d="100"/>
        </p:scale>
        <p:origin x="-1932" y="-96"/>
      </p:cViewPr>
      <p:guideLst>
        <p:guide orient="horz" pos="3128"/>
        <p:guide pos="214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r">
              <a:defRPr sz="1200"/>
            </a:lvl1pPr>
          </a:lstStyle>
          <a:p>
            <a:fld id="{31E581D8-91B6-4AB0-90CB-BB553A2A6C7C}" type="datetimeFigureOut">
              <a:rPr lang="ru-RU" smtClean="0"/>
              <a:pPr/>
              <a:t>15.09.2020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r">
              <a:defRPr sz="1200"/>
            </a:lvl1pPr>
          </a:lstStyle>
          <a:p>
            <a:fld id="{915D50A0-B7C1-4888-9508-A995C3CECD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5225057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" y="10"/>
            <a:ext cx="2945661" cy="496411"/>
          </a:xfrm>
          <a:prstGeom prst="rect">
            <a:avLst/>
          </a:prstGeom>
        </p:spPr>
        <p:txBody>
          <a:bodyPr vert="horz" lIns="91889" tIns="45942" rIns="91889" bIns="45942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60" y="10"/>
            <a:ext cx="2945661" cy="496411"/>
          </a:xfrm>
          <a:prstGeom prst="rect">
            <a:avLst/>
          </a:prstGeom>
        </p:spPr>
        <p:txBody>
          <a:bodyPr vert="horz" lIns="91889" tIns="45942" rIns="91889" bIns="45942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15.09.2020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5725" y="744538"/>
            <a:ext cx="662622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89" tIns="45942" rIns="91889" bIns="45942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70" y="4715924"/>
            <a:ext cx="5438140" cy="4467701"/>
          </a:xfrm>
          <a:prstGeom prst="rect">
            <a:avLst/>
          </a:prstGeom>
        </p:spPr>
        <p:txBody>
          <a:bodyPr vert="horz" lIns="91889" tIns="45942" rIns="91889" bIns="45942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4" y="9430102"/>
            <a:ext cx="2945661" cy="496411"/>
          </a:xfrm>
          <a:prstGeom prst="rect">
            <a:avLst/>
          </a:prstGeom>
        </p:spPr>
        <p:txBody>
          <a:bodyPr vert="horz" lIns="91889" tIns="45942" rIns="91889" bIns="45942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60" y="9430102"/>
            <a:ext cx="2945661" cy="496411"/>
          </a:xfrm>
          <a:prstGeom prst="rect">
            <a:avLst/>
          </a:prstGeom>
        </p:spPr>
        <p:txBody>
          <a:bodyPr vert="horz" lIns="91889" tIns="45942" rIns="91889" bIns="45942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2325601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004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008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011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015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018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023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6027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4030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61938" y="798513"/>
            <a:ext cx="7099301" cy="39925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1988" name="Номер слайда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1030869"/>
            <a:fld id="{A6B6FA5C-9B2E-4E88-AB00-AEBE7B16B6F4}" type="slidenum">
              <a:rPr lang="ru-RU" altLang="ru-RU" smtClean="0">
                <a:solidFill>
                  <a:srgbClr val="000000"/>
                </a:solidFill>
              </a:rPr>
              <a:pPr defTabSz="1030869"/>
              <a:t>1</a:t>
            </a:fld>
            <a:endParaRPr lang="ru-RU" altLang="ru-RU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9C3206-A649-46D3-B57B-2B98E79BDBC9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257935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82701" y="798602"/>
            <a:ext cx="7139808" cy="399301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36164" indent="-283142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32560" indent="-226511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585587" indent="-226511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38610" indent="-226511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491635" indent="-226511" defTabSz="103189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44659" indent="-226511" defTabSz="103189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397682" indent="-226511" defTabSz="103189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50708" indent="-226511" defTabSz="103189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1031892" eaLnBrk="1" fontAlgn="base" hangingPunct="1">
              <a:spcBef>
                <a:spcPct val="0"/>
              </a:spcBef>
              <a:spcAft>
                <a:spcPct val="0"/>
              </a:spcAft>
            </a:pPr>
            <a:fld id="{6D8468D7-8F8A-451D-AD5C-6143CF953C14}" type="slidenum">
              <a:rPr lang="ru-RU" sz="1200">
                <a:solidFill>
                  <a:srgbClr val="000000"/>
                </a:solidFill>
                <a:latin typeface="Calibri" pitchFamily="34" charset="0"/>
              </a:rPr>
              <a:pPr defTabSz="1031892" eaLnBrk="1" fontAlgn="base" hangingPunct="1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72175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8" y="1071"/>
            <a:ext cx="9142642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68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0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0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0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60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40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004" indent="0">
              <a:buNone/>
              <a:defRPr sz="2500"/>
            </a:lvl2pPr>
            <a:lvl3pPr marL="816008" indent="0">
              <a:buNone/>
              <a:defRPr sz="2100"/>
            </a:lvl3pPr>
            <a:lvl4pPr marL="1224011" indent="0">
              <a:buNone/>
              <a:defRPr sz="1800"/>
            </a:lvl4pPr>
            <a:lvl5pPr marL="1632015" indent="0">
              <a:buNone/>
              <a:defRPr sz="1800"/>
            </a:lvl5pPr>
            <a:lvl6pPr marL="2040018" indent="0">
              <a:buNone/>
              <a:defRPr sz="1800"/>
            </a:lvl6pPr>
            <a:lvl7pPr marL="2448023" indent="0">
              <a:buNone/>
              <a:defRPr sz="1800"/>
            </a:lvl7pPr>
            <a:lvl8pPr marL="2856027" indent="0">
              <a:buNone/>
              <a:defRPr sz="1800"/>
            </a:lvl8pPr>
            <a:lvl9pPr marL="3264030" indent="0">
              <a:buNone/>
              <a:defRPr sz="18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004" indent="0">
              <a:buNone/>
              <a:defRPr sz="1100"/>
            </a:lvl2pPr>
            <a:lvl3pPr marL="816008" indent="0">
              <a:buNone/>
              <a:defRPr sz="900"/>
            </a:lvl3pPr>
            <a:lvl4pPr marL="1224011" indent="0">
              <a:buNone/>
              <a:defRPr sz="800"/>
            </a:lvl4pPr>
            <a:lvl5pPr marL="1632015" indent="0">
              <a:buNone/>
              <a:defRPr sz="800"/>
            </a:lvl5pPr>
            <a:lvl6pPr marL="2040018" indent="0">
              <a:buNone/>
              <a:defRPr sz="800"/>
            </a:lvl6pPr>
            <a:lvl7pPr marL="2448023" indent="0">
              <a:buNone/>
              <a:defRPr sz="800"/>
            </a:lvl7pPr>
            <a:lvl8pPr marL="2856027" indent="0">
              <a:buNone/>
              <a:defRPr sz="800"/>
            </a:lvl8pPr>
            <a:lvl9pPr marL="3264030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57" y="1434"/>
            <a:ext cx="9142643" cy="5141712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4" y="375802"/>
            <a:ext cx="7941953" cy="829352"/>
          </a:xfrm>
        </p:spPr>
        <p:txBody>
          <a:bodyPr>
            <a:norm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36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84395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436"/>
            <a:ext cx="9142643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205155"/>
            <a:ext cx="7320689" cy="3621940"/>
          </a:xfrm>
        </p:spPr>
        <p:txBody>
          <a:bodyPr/>
          <a:lstStyle>
            <a:lvl1pPr marL="284405" indent="0">
              <a:buFontTx/>
              <a:buNone/>
              <a:defRPr b="1">
                <a:latin typeface="+mj-lt"/>
              </a:defRPr>
            </a:lvl1pPr>
            <a:lvl2pPr marL="281920" indent="2485">
              <a:defRPr>
                <a:latin typeface="+mj-lt"/>
              </a:defRPr>
            </a:lvl2pPr>
            <a:lvl3pPr marL="491808" indent="-203678">
              <a:tabLst/>
              <a:defRPr>
                <a:latin typeface="+mj-lt"/>
              </a:defRPr>
            </a:lvl3pPr>
            <a:lvl4pPr marL="0" indent="281920">
              <a:lnSpc>
                <a:spcPts val="1409"/>
              </a:lnSpc>
              <a:spcBef>
                <a:spcPts val="313"/>
              </a:spcBef>
              <a:defRPr>
                <a:latin typeface="+mj-lt"/>
              </a:defRPr>
            </a:lvl4pPr>
            <a:lvl5pPr>
              <a:lnSpc>
                <a:spcPts val="1409"/>
              </a:lnSpc>
              <a:spcBef>
                <a:spcPts val="31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8"/>
            <a:ext cx="923618" cy="282640"/>
          </a:xfrm>
          <a:prstGeom prst="rect">
            <a:avLst/>
          </a:prstGeom>
          <a:noFill/>
        </p:spPr>
        <p:txBody>
          <a:bodyPr wrap="square" lIns="71536" tIns="35768" rIns="71536" bIns="35768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5" y="375804"/>
            <a:ext cx="7337192" cy="829352"/>
          </a:xfrm>
        </p:spPr>
        <p:txBody>
          <a:bodyPr/>
          <a:lstStyle>
            <a:lvl1pPr marL="0" marR="0" indent="0" defTabSz="8160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0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354"/>
            <a:ext cx="9142643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205155"/>
            <a:ext cx="7320689" cy="3621940"/>
          </a:xfrm>
        </p:spPr>
        <p:txBody>
          <a:bodyPr/>
          <a:lstStyle>
            <a:lvl1pPr marL="284405" indent="0">
              <a:buFontTx/>
              <a:buNone/>
              <a:defRPr b="1">
                <a:latin typeface="+mj-lt"/>
              </a:defRPr>
            </a:lvl1pPr>
            <a:lvl2pPr marL="284405" indent="0">
              <a:defRPr>
                <a:latin typeface="+mj-lt"/>
              </a:defRPr>
            </a:lvl2pPr>
            <a:lvl3pPr marL="491808" indent="-203678">
              <a:defRPr>
                <a:latin typeface="+mj-lt"/>
              </a:defRPr>
            </a:lvl3pPr>
            <a:lvl4pPr marL="0" indent="281920">
              <a:defRPr>
                <a:latin typeface="+mj-lt"/>
              </a:defRPr>
            </a:lvl4pPr>
            <a:lvl5pPr marL="1122712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6" y="375804"/>
            <a:ext cx="7337901" cy="829352"/>
          </a:xfrm>
        </p:spPr>
        <p:txBody>
          <a:bodyPr/>
          <a:lstStyle>
            <a:lvl1pPr marL="0" marR="0" indent="0" defTabSz="8160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0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2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759380"/>
            <a:ext cx="7320689" cy="1518472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2572290"/>
            <a:ext cx="7320689" cy="2254803"/>
          </a:xfrm>
        </p:spPr>
        <p:txBody>
          <a:bodyPr anchor="t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00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00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01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01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01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02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602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403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436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1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205153"/>
            <a:ext cx="3620764" cy="35218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1" y="1205153"/>
            <a:ext cx="3644897" cy="35218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0"/>
            <a:ext cx="7864166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6" y="1205154"/>
            <a:ext cx="3674753" cy="42600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004" indent="0">
              <a:buNone/>
              <a:defRPr sz="1800" b="1"/>
            </a:lvl2pPr>
            <a:lvl3pPr marL="816008" indent="0">
              <a:buNone/>
              <a:defRPr sz="1600" b="1"/>
            </a:lvl3pPr>
            <a:lvl4pPr marL="1224011" indent="0">
              <a:buNone/>
              <a:defRPr sz="1400" b="1"/>
            </a:lvl4pPr>
            <a:lvl5pPr marL="1632015" indent="0">
              <a:buNone/>
              <a:defRPr sz="1400" b="1"/>
            </a:lvl5pPr>
            <a:lvl6pPr marL="2040018" indent="0">
              <a:buNone/>
              <a:defRPr sz="1400" b="1"/>
            </a:lvl6pPr>
            <a:lvl7pPr marL="2448023" indent="0">
              <a:buNone/>
              <a:defRPr sz="1400" b="1"/>
            </a:lvl7pPr>
            <a:lvl8pPr marL="2856027" indent="0">
              <a:buNone/>
              <a:defRPr sz="1400" b="1"/>
            </a:lvl8pPr>
            <a:lvl9pPr marL="3264030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6" y="1631157"/>
            <a:ext cx="3674753" cy="319593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3" y="1205154"/>
            <a:ext cx="3587825" cy="42600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004" indent="0">
              <a:buNone/>
              <a:defRPr sz="1800" b="1"/>
            </a:lvl2pPr>
            <a:lvl3pPr marL="816008" indent="0">
              <a:buNone/>
              <a:defRPr sz="1600" b="1"/>
            </a:lvl3pPr>
            <a:lvl4pPr marL="1224011" indent="0">
              <a:buNone/>
              <a:defRPr sz="1400" b="1"/>
            </a:lvl4pPr>
            <a:lvl5pPr marL="1632015" indent="0">
              <a:buNone/>
              <a:defRPr sz="1400" b="1"/>
            </a:lvl5pPr>
            <a:lvl6pPr marL="2040018" indent="0">
              <a:buNone/>
              <a:defRPr sz="1400" b="1"/>
            </a:lvl6pPr>
            <a:lvl7pPr marL="2448023" indent="0">
              <a:buNone/>
              <a:defRPr sz="1400" b="1"/>
            </a:lvl7pPr>
            <a:lvl8pPr marL="2856027" indent="0">
              <a:buNone/>
              <a:defRPr sz="1400" b="1"/>
            </a:lvl8pPr>
            <a:lvl9pPr marL="3264030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3" y="1641073"/>
            <a:ext cx="3587825" cy="318602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436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1"/>
            <a:ext cx="7864166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8" y="4404443"/>
            <a:ext cx="567428" cy="489830"/>
          </a:xfrm>
          <a:prstGeom prst="rect">
            <a:avLst/>
          </a:prstGeom>
        </p:spPr>
        <p:txBody>
          <a:bodyPr vert="horz" lIns="81601" tIns="40801" rIns="81601" bIns="40801" rtlCol="0" anchor="ctr">
            <a:normAutofit/>
          </a:bodyPr>
          <a:lstStyle>
            <a:lvl1pPr algn="ctr">
              <a:defRPr sz="21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004" indent="0">
              <a:buNone/>
              <a:defRPr sz="1100"/>
            </a:lvl2pPr>
            <a:lvl3pPr marL="816008" indent="0">
              <a:buNone/>
              <a:defRPr sz="900"/>
            </a:lvl3pPr>
            <a:lvl4pPr marL="1224011" indent="0">
              <a:buNone/>
              <a:defRPr sz="800"/>
            </a:lvl4pPr>
            <a:lvl5pPr marL="1632015" indent="0">
              <a:buNone/>
              <a:defRPr sz="800"/>
            </a:lvl5pPr>
            <a:lvl6pPr marL="2040018" indent="0">
              <a:buNone/>
              <a:defRPr sz="800"/>
            </a:lvl6pPr>
            <a:lvl7pPr marL="2448023" indent="0">
              <a:buNone/>
              <a:defRPr sz="800"/>
            </a:lvl7pPr>
            <a:lvl8pPr marL="2856027" indent="0">
              <a:buNone/>
              <a:defRPr sz="800"/>
            </a:lvl8pPr>
            <a:lvl9pPr marL="3264030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5" y="367517"/>
            <a:ext cx="7343873" cy="832711"/>
          </a:xfrm>
          <a:prstGeom prst="rect">
            <a:avLst/>
          </a:prstGeom>
        </p:spPr>
        <p:txBody>
          <a:bodyPr vert="horz" lIns="81601" tIns="40801" rIns="81601" bIns="40801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5" y="1200150"/>
            <a:ext cx="7343873" cy="3626943"/>
          </a:xfrm>
          <a:prstGeom prst="rect">
            <a:avLst/>
          </a:prstGeom>
        </p:spPr>
        <p:txBody>
          <a:bodyPr vert="horz" lIns="81601" tIns="40801" rIns="81601" bIns="40801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81601" tIns="40801" rIns="81601" bIns="40801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4767264"/>
            <a:ext cx="2895600" cy="273844"/>
          </a:xfrm>
          <a:prstGeom prst="rect">
            <a:avLst/>
          </a:prstGeom>
        </p:spPr>
        <p:txBody>
          <a:bodyPr vert="horz" lIns="81601" tIns="40801" rIns="81601" bIns="40801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3" y="4531069"/>
            <a:ext cx="619711" cy="473875"/>
          </a:xfrm>
          <a:prstGeom prst="rect">
            <a:avLst/>
          </a:prstGeom>
        </p:spPr>
        <p:txBody>
          <a:bodyPr vert="horz" lIns="81601" tIns="40801" rIns="81601" bIns="40801" rtlCol="0" anchor="ctr">
            <a:normAutofit/>
          </a:bodyPr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2" r:id="rId13"/>
  </p:sldLayoutIdLst>
  <p:hf hdr="0" ftr="0" dt="0"/>
  <p:txStyles>
    <p:titleStyle>
      <a:lvl1pPr algn="l" defTabSz="816008" rtl="0" eaLnBrk="1" latinLnBrk="0" hangingPunct="1">
        <a:lnSpc>
          <a:spcPts val="4068"/>
        </a:lnSpc>
        <a:spcBef>
          <a:spcPct val="0"/>
        </a:spcBef>
        <a:buNone/>
        <a:defRPr sz="33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405" indent="0" algn="l" defTabSz="816008" rtl="0" eaLnBrk="1" latinLnBrk="0" hangingPunct="1">
        <a:spcBef>
          <a:spcPct val="20000"/>
        </a:spcBef>
        <a:buFont typeface="+mj-lt"/>
        <a:buNone/>
        <a:defRPr sz="29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405" indent="0" algn="l" defTabSz="816008" rtl="0" eaLnBrk="1" latinLnBrk="0" hangingPunct="1">
        <a:spcBef>
          <a:spcPct val="20000"/>
        </a:spcBef>
        <a:buFont typeface="Arial" pitchFamily="34" charset="0"/>
        <a:buNone/>
        <a:defRPr sz="19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631" indent="-203678" algn="l" defTabSz="816008" rtl="0" eaLnBrk="1" latinLnBrk="0" hangingPunct="1">
        <a:spcBef>
          <a:spcPct val="20000"/>
        </a:spcBef>
        <a:buFont typeface="Arial" pitchFamily="34" charset="0"/>
        <a:buChar char="•"/>
        <a:defRPr sz="19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1920" algn="just" defTabSz="816008" rtl="0" eaLnBrk="1" latinLnBrk="0" hangingPunct="1">
        <a:lnSpc>
          <a:spcPts val="1409"/>
        </a:lnSpc>
        <a:spcBef>
          <a:spcPts val="313"/>
        </a:spcBef>
        <a:buFont typeface="Arial" pitchFamily="34" charset="0"/>
        <a:buNone/>
        <a:tabLst/>
        <a:defRPr sz="13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2712" indent="0" algn="l" defTabSz="816008" rtl="0" eaLnBrk="1" latinLnBrk="0" hangingPunct="1">
        <a:lnSpc>
          <a:spcPts val="1409"/>
        </a:lnSpc>
        <a:spcBef>
          <a:spcPts val="313"/>
        </a:spcBef>
        <a:buFont typeface="Arial" pitchFamily="34" charset="0"/>
        <a:buNone/>
        <a:defRPr sz="11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021" indent="-204002" algn="l" defTabSz="81600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024" indent="-204002" algn="l" defTabSz="81600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0029" indent="-204002" algn="l" defTabSz="81600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8032" indent="-204002" algn="l" defTabSz="81600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004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008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011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015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018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023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6027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4030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microsoft.com/office/2007/relationships/hdphoto" Target="../media/hdphoto7.wdp"/><Relationship Id="rId7" Type="http://schemas.openxmlformats.org/officeDocument/2006/relationships/image" Target="../media/image9.png"/><Relationship Id="rId12" Type="http://schemas.microsoft.com/office/2007/relationships/hdphoto" Target="../media/hdphoto1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1.png"/><Relationship Id="rId5" Type="http://schemas.microsoft.com/office/2007/relationships/hdphoto" Target="../media/hdphoto8.wdp"/><Relationship Id="rId10" Type="http://schemas.microsoft.com/office/2007/relationships/hdphoto" Target="../media/hdphoto10.wdp"/><Relationship Id="rId4" Type="http://schemas.openxmlformats.org/officeDocument/2006/relationships/image" Target="../media/image7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13" Type="http://schemas.openxmlformats.org/officeDocument/2006/relationships/image" Target="../media/image26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12" Type="http://schemas.openxmlformats.org/officeDocument/2006/relationships/image" Target="../media/image2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9.jpeg"/><Relationship Id="rId11" Type="http://schemas.openxmlformats.org/officeDocument/2006/relationships/image" Target="../media/image24.jpe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Relationship Id="rId1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088" y="442913"/>
            <a:ext cx="101441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42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3011488" y="4516438"/>
            <a:ext cx="3263900" cy="363537"/>
          </a:xfrm>
          <a:prstGeom prst="rect">
            <a:avLst/>
          </a:prstGeom>
        </p:spPr>
        <p:txBody>
          <a:bodyPr anchor="ctr"/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defRPr sz="2000" b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algn="ctr" defTabSz="793880" eaLnBrk="1" hangingPunct="1">
              <a:defRPr/>
            </a:pPr>
            <a:r>
              <a:rPr lang="ru-RU" sz="1600" dirty="0" smtClean="0">
                <a:solidFill>
                  <a:srgbClr val="002060"/>
                </a:solidFill>
                <a:latin typeface="+mn-lt"/>
              </a:rPr>
              <a:t>15 </a:t>
            </a:r>
            <a:r>
              <a:rPr lang="ru-RU" sz="1600" dirty="0">
                <a:solidFill>
                  <a:srgbClr val="002060"/>
                </a:solidFill>
                <a:latin typeface="+mn-lt"/>
              </a:rPr>
              <a:t>сентября 2020 года</a:t>
            </a:r>
          </a:p>
        </p:txBody>
      </p:sp>
      <p:sp>
        <p:nvSpPr>
          <p:cNvPr id="6" name="Текст 1">
            <a:extLst>
              <a:ext uri="{FF2B5EF4-FFF2-40B4-BE49-F238E27FC236}"/>
            </a:extLst>
          </p:cNvPr>
          <p:cNvSpPr txBox="1">
            <a:spLocks/>
          </p:cNvSpPr>
          <p:nvPr/>
        </p:nvSpPr>
        <p:spPr>
          <a:xfrm>
            <a:off x="468313" y="2716213"/>
            <a:ext cx="8424862" cy="143986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Отмена обязанности по предоставлению налоговых деклараций по транспортному и земельному налогам</a:t>
            </a:r>
            <a:endParaRPr lang="ru-RU" sz="2800" b="1" dirty="0">
              <a:solidFill>
                <a:srgbClr val="002060"/>
              </a:solidFill>
              <a:latin typeface="+mj-lt"/>
              <a:cs typeface="Arial" panose="020B0604020202020204" pitchFamily="34" charset="0"/>
            </a:endParaRPr>
          </a:p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endParaRPr lang="ru-RU" sz="2800" b="1" dirty="0">
              <a:solidFill>
                <a:srgbClr val="002060"/>
              </a:solidFill>
              <a:latin typeface="+mj-lt"/>
              <a:cs typeface="Arial" panose="020B0604020202020204" pitchFamily="34" charset="0"/>
            </a:endParaRPr>
          </a:p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endParaRPr lang="ru-RU" sz="2800" b="1" dirty="0">
              <a:solidFill>
                <a:srgbClr val="002060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8" name="Подзаголовок 2">
            <a:extLst>
              <a:ext uri="{FF2B5EF4-FFF2-40B4-BE49-F238E27FC236}"/>
            </a:extLst>
          </p:cNvPr>
          <p:cNvSpPr txBox="1">
            <a:spLocks/>
          </p:cNvSpPr>
          <p:nvPr/>
        </p:nvSpPr>
        <p:spPr>
          <a:xfrm>
            <a:off x="827088" y="1563688"/>
            <a:ext cx="4321175" cy="936625"/>
          </a:xfrm>
          <a:prstGeom prst="rect">
            <a:avLst/>
          </a:prstGeom>
        </p:spPr>
        <p:txBody>
          <a:bodyPr anchor="ctr"/>
          <a:lstStyle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3200" b="1">
                <a:solidFill>
                  <a:schemeClr val="bg1"/>
                </a:solidFill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algn="l" defTabSz="793880" eaLnBrk="1" hangingPunct="1">
              <a:spcBef>
                <a:spcPts val="0"/>
              </a:spcBef>
              <a:defRPr/>
            </a:pPr>
            <a:r>
              <a:rPr lang="ru-RU" sz="1600" b="0" cap="all" dirty="0">
                <a:solidFill>
                  <a:srgbClr val="002060"/>
                </a:solidFill>
                <a:latin typeface="+mj-lt"/>
              </a:rPr>
              <a:t>Заместитель руководителя</a:t>
            </a:r>
          </a:p>
          <a:p>
            <a:pPr algn="l" defTabSz="793880" eaLnBrk="1" hangingPunct="1">
              <a:spcBef>
                <a:spcPts val="0"/>
              </a:spcBef>
              <a:defRPr/>
            </a:pPr>
            <a:r>
              <a:rPr lang="ru-RU" sz="1600" b="0" cap="all" dirty="0">
                <a:solidFill>
                  <a:srgbClr val="002060"/>
                </a:solidFill>
                <a:latin typeface="+mj-lt"/>
              </a:rPr>
              <a:t>УФНС РОССИИ по Амурской области</a:t>
            </a:r>
          </a:p>
          <a:p>
            <a:pPr algn="l" defTabSz="793880" eaLnBrk="1" hangingPunct="1">
              <a:spcBef>
                <a:spcPts val="600"/>
              </a:spcBef>
              <a:defRPr/>
            </a:pPr>
            <a:r>
              <a:rPr lang="ru-RU" sz="1600" b="0" cap="all" dirty="0" smtClean="0">
                <a:solidFill>
                  <a:srgbClr val="002060"/>
                </a:solidFill>
                <a:latin typeface="+mj-lt"/>
              </a:rPr>
              <a:t>С.С</a:t>
            </a:r>
            <a:r>
              <a:rPr lang="ru-RU" sz="1600" b="0" cap="all" dirty="0">
                <a:solidFill>
                  <a:srgbClr val="002060"/>
                </a:solidFill>
                <a:latin typeface="+mj-lt"/>
              </a:rPr>
              <a:t>. </a:t>
            </a:r>
            <a:r>
              <a:rPr lang="ru-RU" sz="1600" b="0" cap="all" dirty="0" err="1">
                <a:solidFill>
                  <a:srgbClr val="002060"/>
                </a:solidFill>
                <a:latin typeface="+mj-lt"/>
              </a:rPr>
              <a:t>Радюк</a:t>
            </a:r>
            <a:endParaRPr lang="ru-RU" sz="1600" b="0" cap="all" dirty="0">
              <a:solidFill>
                <a:srgbClr val="002060"/>
              </a:solidFill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Box 95"/>
          <p:cNvSpPr txBox="1"/>
          <p:nvPr/>
        </p:nvSpPr>
        <p:spPr>
          <a:xfrm>
            <a:off x="895184" y="409654"/>
            <a:ext cx="7850280" cy="674795"/>
          </a:xfrm>
          <a:prstGeom prst="rect">
            <a:avLst/>
          </a:prstGeom>
        </p:spPr>
        <p:txBody>
          <a:bodyPr vert="horz" wrap="square" lIns="81630" tIns="40815" rIns="81630" bIns="40815" rtlCol="0" anchor="ctr">
            <a:noAutofit/>
          </a:bodyPr>
          <a:lstStyle/>
          <a:p>
            <a:pPr algn="ctr">
              <a:lnSpc>
                <a:spcPct val="80000"/>
              </a:lnSpc>
              <a:spcBef>
                <a:spcPct val="0"/>
              </a:spcBef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Оптимизация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налоговой отчетности</a:t>
            </a:r>
            <a:endParaRPr lang="ru-RU" sz="2800" b="1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57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081" y="4531214"/>
            <a:ext cx="620370" cy="474071"/>
          </a:xfrm>
          <a:prstGeom prst="rect">
            <a:avLst/>
          </a:prstGeom>
        </p:spPr>
        <p:txBody>
          <a:bodyPr lIns="71561" tIns="35780" rIns="71561" bIns="35780"/>
          <a:lstStyle/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21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24083" y="4531069"/>
            <a:ext cx="619711" cy="473875"/>
          </a:xfrm>
        </p:spPr>
        <p:txBody>
          <a:bodyPr/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3" name="Умножение 2"/>
          <p:cNvSpPr/>
          <p:nvPr/>
        </p:nvSpPr>
        <p:spPr>
          <a:xfrm>
            <a:off x="1288208" y="713989"/>
            <a:ext cx="1440160" cy="1656184"/>
          </a:xfrm>
          <a:prstGeom prst="mathMultiply">
            <a:avLst>
              <a:gd name="adj1" fmla="val 9410"/>
            </a:avLst>
          </a:prstGeom>
          <a:solidFill>
            <a:srgbClr val="C000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Умножение 26"/>
          <p:cNvSpPr/>
          <p:nvPr/>
        </p:nvSpPr>
        <p:spPr>
          <a:xfrm>
            <a:off x="899592" y="2643758"/>
            <a:ext cx="1385552" cy="2182378"/>
          </a:xfrm>
          <a:prstGeom prst="mathMultiply">
            <a:avLst>
              <a:gd name="adj1" fmla="val 9410"/>
            </a:avLst>
          </a:prstGeom>
          <a:solidFill>
            <a:srgbClr val="C000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TextBox 74"/>
          <p:cNvSpPr txBox="1"/>
          <p:nvPr/>
        </p:nvSpPr>
        <p:spPr>
          <a:xfrm>
            <a:off x="3492000" y="3780000"/>
            <a:ext cx="1476120" cy="30269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grpSp>
        <p:nvGrpSpPr>
          <p:cNvPr id="45" name="Группа 44"/>
          <p:cNvGrpSpPr/>
          <p:nvPr/>
        </p:nvGrpSpPr>
        <p:grpSpPr>
          <a:xfrm>
            <a:off x="467544" y="1275606"/>
            <a:ext cx="7740440" cy="1173899"/>
            <a:chOff x="611560" y="1025331"/>
            <a:chExt cx="7740440" cy="1173899"/>
          </a:xfrm>
        </p:grpSpPr>
        <p:pic>
          <p:nvPicPr>
            <p:cNvPr id="52" name="Picture 3" descr="D:\для слайдов\be92d532c0d7b385d3b1b164bd33f820.pn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brightnessContrast bright="100000" contras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88000" y="1216259"/>
              <a:ext cx="738262" cy="739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Picture 2" descr="D:\для слайдов\documents_icon.png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 xmlns="">
                    <a14:imgLayer r:embed="rId5">
                      <a14:imgEffect>
                        <a14:brightnessContrast bright="-100000" contras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68228" y="1070517"/>
              <a:ext cx="936104" cy="9361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611560" y="1260941"/>
              <a:ext cx="856668" cy="605394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Autofit/>
            </a:bodyPr>
            <a:lstStyle/>
            <a:p>
              <a:pPr marL="0" marR="0" indent="0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Arial Narrow" panose="020B0606020202030204" pitchFamily="34" charset="0"/>
                  <a:ea typeface="+mj-ea"/>
                  <a:cs typeface="+mj-cs"/>
                </a:rPr>
                <a:t>НИО</a:t>
              </a:r>
              <a:endPara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079612" y="1972341"/>
              <a:ext cx="1584176" cy="225896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rmAutofit fontScale="25000" lnSpcReduction="20000"/>
            </a:bodyPr>
            <a:lstStyle/>
            <a:p>
              <a:pPr marL="0" marR="0" indent="0" algn="ctr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4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Arial Narrow" panose="020B0606020202030204" pitchFamily="34" charset="0"/>
                  <a:ea typeface="+mj-ea"/>
                  <a:cs typeface="+mj-cs"/>
                </a:rPr>
                <a:t>Расчеты</a:t>
              </a:r>
            </a:p>
          </p:txBody>
        </p:sp>
        <p:sp>
          <p:nvSpPr>
            <p:cNvPr id="10" name="Стрелка вправо 9"/>
            <p:cNvSpPr/>
            <p:nvPr/>
          </p:nvSpPr>
          <p:spPr>
            <a:xfrm>
              <a:off x="2627784" y="1282210"/>
              <a:ext cx="1165567" cy="585865"/>
            </a:xfrm>
            <a:prstGeom prst="rightArrow">
              <a:avLst>
                <a:gd name="adj1" fmla="val 50000"/>
                <a:gd name="adj2" fmla="val 62386"/>
              </a:avLst>
            </a:prstGeom>
            <a:solidFill>
              <a:schemeClr val="tx2">
                <a:lumMod val="60000"/>
                <a:lumOff val="40000"/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pic>
          <p:nvPicPr>
            <p:cNvPr id="1027" name="Picture 3" descr="D:\для слайдов\be92d532c0d7b385d3b1b164bd33f820.pn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colorTemperature colorTemp="1500"/>
                      </a14:imgEffect>
                      <a14:imgEffect>
                        <a14:brightnessContrast bright="100000" contras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7191" y="1194095"/>
              <a:ext cx="738262" cy="739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3635840" y="1933107"/>
              <a:ext cx="1440160" cy="225896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rmAutofit fontScale="25000" lnSpcReduction="20000"/>
            </a:bodyPr>
            <a:lstStyle/>
            <a:p>
              <a:pPr marL="0" marR="0" indent="0" algn="ctr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4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Arial Narrow" panose="020B0606020202030204" pitchFamily="34" charset="0"/>
                  <a:ea typeface="+mj-ea"/>
                  <a:cs typeface="+mj-cs"/>
                </a:rPr>
                <a:t>Декларация</a:t>
              </a:r>
            </a:p>
          </p:txBody>
        </p:sp>
        <p:sp>
          <p:nvSpPr>
            <p:cNvPr id="4" name="Плюс 3"/>
            <p:cNvSpPr/>
            <p:nvPr/>
          </p:nvSpPr>
          <p:spPr>
            <a:xfrm>
              <a:off x="4860000" y="1364877"/>
              <a:ext cx="504056" cy="441777"/>
            </a:xfrm>
            <a:prstGeom prst="mathPlus">
              <a:avLst/>
            </a:prstGeom>
            <a:solidFill>
              <a:schemeClr val="accent1">
                <a:lumMod val="7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418948" y="1343200"/>
              <a:ext cx="1458123" cy="432048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Autofit/>
            </a:bodyPr>
            <a:lstStyle/>
            <a:p>
              <a:pPr marL="0" marR="0" indent="0" algn="ctr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+mj-lt"/>
                  <a:ea typeface="+mj-ea"/>
                  <a:cs typeface="+mj-cs"/>
                </a:rPr>
                <a:t>с 2020 года</a:t>
              </a: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6192000" y="1973334"/>
              <a:ext cx="1440160" cy="225896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rmAutofit fontScale="25000" lnSpcReduction="20000"/>
            </a:bodyPr>
            <a:lstStyle/>
            <a:p>
              <a:pPr marL="0" marR="0" indent="0" algn="ctr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4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Arial Narrow" panose="020B0606020202030204" pitchFamily="34" charset="0"/>
                  <a:ea typeface="+mj-ea"/>
                  <a:cs typeface="+mj-cs"/>
                </a:rPr>
                <a:t>Единая декларация</a:t>
              </a:r>
            </a:p>
          </p:txBody>
        </p:sp>
        <p:cxnSp>
          <p:nvCxnSpPr>
            <p:cNvPr id="54" name="Прямая со стрелкой 53"/>
            <p:cNvCxnSpPr>
              <a:stCxn id="74" idx="3"/>
            </p:cNvCxnSpPr>
            <p:nvPr/>
          </p:nvCxnSpPr>
          <p:spPr>
            <a:xfrm flipV="1">
              <a:off x="6017618" y="1623785"/>
              <a:ext cx="504000" cy="283218"/>
            </a:xfrm>
            <a:prstGeom prst="straightConnector1">
              <a:avLst/>
            </a:prstGeom>
            <a:ln w="38100">
              <a:solidFill>
                <a:schemeClr val="accent6">
                  <a:lumMod val="75000"/>
                </a:schemeClr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Прямая со стрелкой 55"/>
            <p:cNvCxnSpPr>
              <a:stCxn id="16" idx="3"/>
            </p:cNvCxnSpPr>
            <p:nvPr/>
          </p:nvCxnSpPr>
          <p:spPr>
            <a:xfrm>
              <a:off x="6016168" y="1277331"/>
              <a:ext cx="504000" cy="244179"/>
            </a:xfrm>
            <a:prstGeom prst="straightConnector1">
              <a:avLst/>
            </a:prstGeom>
            <a:ln w="38100">
              <a:solidFill>
                <a:schemeClr val="accent6">
                  <a:lumMod val="75000"/>
                </a:schemeClr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Прямая со стрелкой 57"/>
            <p:cNvCxnSpPr/>
            <p:nvPr/>
          </p:nvCxnSpPr>
          <p:spPr>
            <a:xfrm flipH="1">
              <a:off x="7344000" y="1278000"/>
              <a:ext cx="504000" cy="264081"/>
            </a:xfrm>
            <a:prstGeom prst="straightConnector1">
              <a:avLst/>
            </a:prstGeom>
            <a:ln w="38100">
              <a:solidFill>
                <a:schemeClr val="accent6">
                  <a:lumMod val="75000"/>
                </a:schemeClr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 стрелкой 60"/>
            <p:cNvCxnSpPr/>
            <p:nvPr/>
          </p:nvCxnSpPr>
          <p:spPr>
            <a:xfrm flipH="1" flipV="1">
              <a:off x="7344000" y="1655003"/>
              <a:ext cx="504000" cy="252997"/>
            </a:xfrm>
            <a:prstGeom prst="straightConnector1">
              <a:avLst/>
            </a:prstGeom>
            <a:ln w="38100">
              <a:solidFill>
                <a:schemeClr val="accent6">
                  <a:lumMod val="75000"/>
                </a:schemeClr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6" name="Picture 2" descr="D:\для слайдов\document.png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12169" y="1025331"/>
              <a:ext cx="504000" cy="504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4" name="Picture 2" descr="D:\для слайдов\document.png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13618" y="1655003"/>
              <a:ext cx="504000" cy="504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8" name="Picture 2" descr="D:\для слайдов\document.png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48000" y="1026000"/>
              <a:ext cx="504000" cy="504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9" name="Picture 2" descr="D:\для слайдов\document.png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48000" y="1656000"/>
              <a:ext cx="504000" cy="504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8" name="Группа 67"/>
          <p:cNvGrpSpPr/>
          <p:nvPr/>
        </p:nvGrpSpPr>
        <p:grpSpPr>
          <a:xfrm>
            <a:off x="467544" y="2787774"/>
            <a:ext cx="7848872" cy="1561241"/>
            <a:chOff x="576000" y="2232000"/>
            <a:chExt cx="7459408" cy="1561241"/>
          </a:xfrm>
        </p:grpSpPr>
        <p:sp>
          <p:nvSpPr>
            <p:cNvPr id="66" name="Стрелка вправо 65"/>
            <p:cNvSpPr/>
            <p:nvPr/>
          </p:nvSpPr>
          <p:spPr>
            <a:xfrm>
              <a:off x="3996000" y="2722745"/>
              <a:ext cx="1052310" cy="585865"/>
            </a:xfrm>
            <a:prstGeom prst="rightArrow">
              <a:avLst>
                <a:gd name="adj1" fmla="val 50000"/>
                <a:gd name="adj2" fmla="val 62386"/>
              </a:avLst>
            </a:prstGeom>
            <a:solidFill>
              <a:schemeClr val="tx2">
                <a:lumMod val="60000"/>
                <a:lumOff val="40000"/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419872" y="2283718"/>
              <a:ext cx="914400" cy="914400"/>
            </a:xfrm>
            <a:prstGeom prst="rect">
              <a:avLst/>
            </a:prstGeom>
          </p:spPr>
          <p:txBody>
            <a:bodyPr vert="horz" wrap="none" lIns="104306" tIns="52153" rIns="104306" bIns="52153" rtlCol="0" anchor="ctr">
              <a:normAutofit/>
            </a:bodyPr>
            <a:lstStyle/>
            <a:p>
              <a:pPr marL="0" marR="0" indent="0" algn="l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76000" y="2403235"/>
              <a:ext cx="856668" cy="605394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Autofit/>
            </a:bodyPr>
            <a:lstStyle/>
            <a:p>
              <a:pPr marL="0" marR="0" indent="0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Arial Narrow" panose="020B0606020202030204" pitchFamily="34" charset="0"/>
                  <a:ea typeface="+mj-ea"/>
                  <a:cs typeface="+mj-cs"/>
                </a:rPr>
                <a:t>ТН</a:t>
              </a:r>
              <a:endPara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76000" y="3035588"/>
              <a:ext cx="856668" cy="605394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Autofit/>
            </a:bodyPr>
            <a:lstStyle/>
            <a:p>
              <a:pPr marL="0" marR="0" indent="0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ru-RU" sz="2800" b="1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  <a:ea typeface="+mj-ea"/>
                  <a:cs typeface="+mj-cs"/>
                </a:rPr>
                <a:t>З</a:t>
              </a:r>
              <a:r>
                <a:rPr kumimoji="0" lang="ru-RU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Arial Narrow" panose="020B0606020202030204" pitchFamily="34" charset="0"/>
                  <a:ea typeface="+mj-ea"/>
                  <a:cs typeface="+mj-cs"/>
                </a:rPr>
                <a:t>Н</a:t>
              </a:r>
              <a:endPara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20000" y="2900617"/>
              <a:ext cx="249008" cy="216024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Autofit/>
            </a:bodyPr>
            <a:lstStyle/>
            <a:p>
              <a:pPr marL="0" marR="0" indent="0" algn="l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Arial Narrow" panose="020B0606020202030204" pitchFamily="34" charset="0"/>
                  <a:ea typeface="+mj-ea"/>
                  <a:cs typeface="+mj-cs"/>
                </a:rPr>
                <a:t>и</a:t>
              </a:r>
            </a:p>
          </p:txBody>
        </p:sp>
        <p:pic>
          <p:nvPicPr>
            <p:cNvPr id="25" name="Picture 3" descr="D:\для слайдов\be92d532c0d7b385d3b1b164bd33f820.png"/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 xmlns="">
                    <a14:imgLayer r:embed="rId8">
                      <a14:imgEffect>
                        <a14:brightnessContrast contras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8000" y="2232000"/>
              <a:ext cx="647343" cy="64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3" descr="D:\для слайдов\be92d532c0d7b385d3b1b164bd33f820.png"/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 xmlns="">
                    <a14:imgLayer r:embed="rId8">
                      <a14:imgEffect>
                        <a14:brightnessContrast contras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8000" y="2892947"/>
              <a:ext cx="647343" cy="64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 descr="D:\для слайдов\Документ 5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 xmlns="">
                    <a14:imgLayer r:embed="rId10">
                      <a14:imgEffect>
                        <a14:sharpenSoften amount="-96000"/>
                      </a14:imgEffect>
                      <a14:imgEffect>
                        <a14:brightnessContrast bright="-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2000" y="2551952"/>
              <a:ext cx="913351" cy="9133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TextBox 29"/>
            <p:cNvSpPr txBox="1"/>
            <p:nvPr/>
          </p:nvSpPr>
          <p:spPr>
            <a:xfrm>
              <a:off x="2808000" y="3456000"/>
              <a:ext cx="1440160" cy="225896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rmAutofit fontScale="25000" lnSpcReduction="20000"/>
            </a:bodyPr>
            <a:lstStyle/>
            <a:p>
              <a:pPr marL="0" marR="0" indent="0" algn="ctr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ru-RU" sz="4800" b="1" dirty="0" smtClean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  <a:ea typeface="+mj-ea"/>
                  <a:cs typeface="+mj-cs"/>
                </a:rPr>
                <a:t>Заявление о льготе</a:t>
              </a:r>
              <a:endPara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744000" y="2772000"/>
              <a:ext cx="1458123" cy="432048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Autofit/>
            </a:bodyPr>
            <a:lstStyle/>
            <a:p>
              <a:pPr marL="0" marR="0" indent="0" algn="ctr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+mj-lt"/>
                  <a:ea typeface="+mj-ea"/>
                  <a:cs typeface="+mj-cs"/>
                </a:rPr>
                <a:t>с 2021 года</a:t>
              </a:r>
            </a:p>
          </p:txBody>
        </p:sp>
        <p:pic>
          <p:nvPicPr>
            <p:cNvPr id="34" name="Picture 6"/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BEBA8EAE-BF5A-486C-A8C5-ECC9F3942E4B}">
                  <a14:imgProps xmlns:a14="http://schemas.microsoft.com/office/drawing/2010/main" xmlns="">
                    <a14:imgLayer r:embed="rId12">
                      <a14:imgEffect>
                        <a14:sharpenSoften amount="7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6650" t="16466" r="50850" b="5266"/>
            <a:stretch/>
          </p:blipFill>
          <p:spPr bwMode="auto">
            <a:xfrm>
              <a:off x="5616000" y="2412000"/>
              <a:ext cx="800338" cy="10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scene3d>
              <a:camera prst="orthographicFront">
                <a:rot lat="0" lon="0" rev="21594000"/>
              </a:camera>
              <a:lightRig rig="threePt" dir="t"/>
            </a:scene3d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BEBA8EAE-BF5A-486C-A8C5-ECC9F3942E4B}">
                  <a14:imgProps xmlns:a14="http://schemas.microsoft.com/office/drawing/2010/main" xmlns="">
                    <a14:imgLayer r:embed="rId12">
                      <a14:imgEffect>
                        <a14:sharpenSoften amount="7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6650" t="16466" r="50850" b="5266"/>
            <a:stretch/>
          </p:blipFill>
          <p:spPr bwMode="auto">
            <a:xfrm>
              <a:off x="5076000" y="2304000"/>
              <a:ext cx="800338" cy="10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scene3d>
              <a:camera prst="orthographicFront">
                <a:rot lat="0" lon="0" rev="0"/>
              </a:camera>
              <a:lightRig rig="threePt" dir="t"/>
            </a:scene3d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35" name="TextBox 34"/>
            <p:cNvSpPr txBox="1"/>
            <p:nvPr/>
          </p:nvSpPr>
          <p:spPr>
            <a:xfrm>
              <a:off x="4608000" y="3462658"/>
              <a:ext cx="2268252" cy="330583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rmAutofit fontScale="25000" lnSpcReduction="20000"/>
            </a:bodyPr>
            <a:lstStyle/>
            <a:p>
              <a:pPr marL="0" marR="0" indent="0" algn="ctr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ru-RU" sz="4800" b="1" dirty="0" smtClean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  <a:ea typeface="+mj-ea"/>
                  <a:cs typeface="+mj-cs"/>
                </a:rPr>
                <a:t>Сообщения об </a:t>
              </a:r>
            </a:p>
            <a:p>
              <a:pPr marL="0" marR="0" indent="0" algn="ctr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ru-RU" sz="4800" b="1" dirty="0" smtClean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  <a:ea typeface="+mj-ea"/>
                  <a:cs typeface="+mj-cs"/>
                </a:rPr>
                <a:t>исчисленных суммах налогов</a:t>
              </a:r>
              <a:endPara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768000" y="2284411"/>
              <a:ext cx="1267408" cy="1463923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rmAutofit/>
            </a:bodyPr>
            <a:lstStyle/>
            <a:p>
              <a:pPr marL="0" marR="0" indent="0" algn="ctr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Arial Narrow" panose="020B0606020202030204" pitchFamily="34" charset="0"/>
                  <a:ea typeface="+mj-ea"/>
                  <a:cs typeface="+mj-cs"/>
                </a:rPr>
                <a:t>Урегули-рование</a:t>
              </a: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Arial Narrow" panose="020B0606020202030204" pitchFamily="34" charset="0"/>
                  <a:ea typeface="+mj-ea"/>
                  <a:cs typeface="+mj-cs"/>
                </a:rPr>
                <a:t> расхож-</a:t>
              </a:r>
              <a:r>
                <a:rPr kumimoji="0" lang="ru-RU" sz="20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Arial Narrow" panose="020B0606020202030204" pitchFamily="34" charset="0"/>
                  <a:ea typeface="+mj-ea"/>
                  <a:cs typeface="+mj-cs"/>
                </a:rPr>
                <a:t>дений</a:t>
              </a:r>
              <a:endPara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936000" y="3528034"/>
              <a:ext cx="1440160" cy="225896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rmAutofit fontScale="25000" lnSpcReduction="20000"/>
            </a:bodyPr>
            <a:lstStyle/>
            <a:p>
              <a:pPr marL="0" marR="0" indent="0" algn="ctr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4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Arial Narrow" panose="020B0606020202030204" pitchFamily="34" charset="0"/>
                  <a:ea typeface="+mj-ea"/>
                  <a:cs typeface="+mj-cs"/>
                </a:rPr>
                <a:t>Декларации</a:t>
              </a:r>
            </a:p>
          </p:txBody>
        </p:sp>
        <p:sp>
          <p:nvSpPr>
            <p:cNvPr id="64" name="Плюс 63"/>
            <p:cNvSpPr/>
            <p:nvPr/>
          </p:nvSpPr>
          <p:spPr>
            <a:xfrm>
              <a:off x="6499851" y="2797200"/>
              <a:ext cx="432000" cy="432000"/>
            </a:xfrm>
            <a:prstGeom prst="mathPlus">
              <a:avLst/>
            </a:prstGeom>
            <a:solidFill>
              <a:schemeClr val="accent1">
                <a:lumMod val="7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0" name="Стрелка вправо 69"/>
            <p:cNvSpPr/>
            <p:nvPr/>
          </p:nvSpPr>
          <p:spPr>
            <a:xfrm>
              <a:off x="2079690" y="2720267"/>
              <a:ext cx="1052310" cy="585865"/>
            </a:xfrm>
            <a:prstGeom prst="rightArrow">
              <a:avLst>
                <a:gd name="adj1" fmla="val 50000"/>
                <a:gd name="adj2" fmla="val 62386"/>
              </a:avLst>
            </a:prstGeom>
            <a:solidFill>
              <a:schemeClr val="tx2">
                <a:lumMod val="60000"/>
                <a:lumOff val="40000"/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1836000" y="2772000"/>
              <a:ext cx="1458123" cy="432048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Autofit/>
            </a:bodyPr>
            <a:lstStyle/>
            <a:p>
              <a:pPr marL="0" marR="0" indent="0" algn="ctr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+mj-lt"/>
                  <a:ea typeface="+mj-ea"/>
                  <a:cs typeface="+mj-cs"/>
                </a:rPr>
                <a:t>с 2021 года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74897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Box 95"/>
          <p:cNvSpPr txBox="1"/>
          <p:nvPr/>
        </p:nvSpPr>
        <p:spPr>
          <a:xfrm>
            <a:off x="895184" y="409654"/>
            <a:ext cx="7850280" cy="674795"/>
          </a:xfrm>
          <a:prstGeom prst="rect">
            <a:avLst/>
          </a:prstGeom>
        </p:spPr>
        <p:txBody>
          <a:bodyPr vert="horz" wrap="square" lIns="81630" tIns="40815" rIns="81630" bIns="40815" rtlCol="0" anchor="ctr">
            <a:noAutofit/>
          </a:bodyPr>
          <a:lstStyle/>
          <a:p>
            <a:pPr algn="ctr">
              <a:lnSpc>
                <a:spcPct val="80000"/>
              </a:lnSpc>
              <a:spcBef>
                <a:spcPct val="0"/>
              </a:spcBef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Форма сообщения об исчисленной сумме налога</a:t>
            </a:r>
            <a:endParaRPr lang="ru-RU" sz="2800" b="1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57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081" y="4531214"/>
            <a:ext cx="620370" cy="474071"/>
          </a:xfrm>
          <a:prstGeom prst="rect">
            <a:avLst/>
          </a:prstGeom>
        </p:spPr>
        <p:txBody>
          <a:bodyPr lIns="71561" tIns="35780" rIns="71561" bIns="35780"/>
          <a:lstStyle/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21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24083" y="4531069"/>
            <a:ext cx="619711" cy="473875"/>
          </a:xfrm>
        </p:spPr>
        <p:txBody>
          <a:bodyPr/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75" name="TextBox 74"/>
          <p:cNvSpPr txBox="1"/>
          <p:nvPr/>
        </p:nvSpPr>
        <p:spPr>
          <a:xfrm>
            <a:off x="3492000" y="3780000"/>
            <a:ext cx="1476120" cy="30269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pic>
        <p:nvPicPr>
          <p:cNvPr id="46" name="Рисунок 45"/>
          <p:cNvPicPr/>
          <p:nvPr/>
        </p:nvPicPr>
        <p:blipFill rotWithShape="1">
          <a:blip r:embed="rId2" cstate="print"/>
          <a:srcRect l="21087" t="11724" r="31824" b="14450"/>
          <a:stretch/>
        </p:blipFill>
        <p:spPr bwMode="auto">
          <a:xfrm>
            <a:off x="539552" y="1203598"/>
            <a:ext cx="3672408" cy="359814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lc="http://schemas.openxmlformats.org/drawingml/2006/lockedCanvas" xmlns:a14="http://schemas.microsoft.com/office/drawing/2010/main"/>
            </a:ext>
          </a:extLst>
        </p:spPr>
      </p:pic>
      <p:pic>
        <p:nvPicPr>
          <p:cNvPr id="47" name="Рисунок 46"/>
          <p:cNvPicPr/>
          <p:nvPr/>
        </p:nvPicPr>
        <p:blipFill rotWithShape="1">
          <a:blip r:embed="rId3" cstate="print"/>
          <a:srcRect l="25355" t="15862" r="25356" b="7782"/>
          <a:stretch/>
        </p:blipFill>
        <p:spPr bwMode="auto">
          <a:xfrm>
            <a:off x="4283968" y="1203598"/>
            <a:ext cx="3960440" cy="3600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lc="http://schemas.openxmlformats.org/drawingml/2006/lockedCanvas"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xmlns="" val="74897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2"/>
          <p:cNvSpPr>
            <a:spLocks noGrp="1"/>
          </p:cNvSpPr>
          <p:nvPr>
            <p:ph type="title"/>
          </p:nvPr>
        </p:nvSpPr>
        <p:spPr>
          <a:xfrm>
            <a:off x="888828" y="339502"/>
            <a:ext cx="7419560" cy="864096"/>
          </a:xfrm>
        </p:spPr>
        <p:txBody>
          <a:bodyPr>
            <a:normAutofit fontScale="90000"/>
          </a:bodyPr>
          <a:lstStyle/>
          <a:p>
            <a:pPr algn="ctr" defTabSz="649048" fontAlgn="base">
              <a:spcAft>
                <a:spcPct val="0"/>
              </a:spcAft>
            </a:pPr>
            <a:r>
              <a:rPr lang="ru-RU" altLang="ru-RU" sz="2800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Порядок проведения сверки сведений о транспортных средствах и земельных участках</a:t>
            </a:r>
            <a:endParaRPr lang="ru-RU" altLang="ru-RU" sz="2800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1" name="Номер слайда 3"/>
          <p:cNvSpPr txBox="1">
            <a:spLocks/>
          </p:cNvSpPr>
          <p:nvPr/>
        </p:nvSpPr>
        <p:spPr bwMode="auto">
          <a:xfrm>
            <a:off x="8308388" y="4459802"/>
            <a:ext cx="656100" cy="560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30" tIns="40815" rIns="81630" bIns="40815" anchor="ctr"/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altLang="ru-RU" sz="2100" dirty="0" smtClean="0">
                <a:solidFill>
                  <a:schemeClr val="bg1"/>
                </a:solidFill>
              </a:rPr>
              <a:t>3</a:t>
            </a:r>
            <a:endParaRPr lang="ru-RU" altLang="ru-RU" sz="21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31640" y="915566"/>
            <a:ext cx="6976748" cy="72008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92500" lnSpcReduction="1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8344800" y="3556800"/>
            <a:ext cx="540000" cy="1008112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827584" y="1347614"/>
            <a:ext cx="770485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Запросить выписку из Единого государственного реестра налогоплательщиков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827584" y="2643758"/>
            <a:ext cx="770485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Сверить сведения ЕГРН и Ваши сведения, сведения регистрирующих органов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27584" y="3939902"/>
            <a:ext cx="770485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При выявления расхождения сведений направить в Инспекцию обращение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Стрелка вниз 32"/>
          <p:cNvSpPr/>
          <p:nvPr/>
        </p:nvSpPr>
        <p:spPr>
          <a:xfrm>
            <a:off x="3995936" y="2067694"/>
            <a:ext cx="1224136" cy="432048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 вниз 33"/>
          <p:cNvSpPr/>
          <p:nvPr/>
        </p:nvSpPr>
        <p:spPr>
          <a:xfrm>
            <a:off x="3995936" y="3363838"/>
            <a:ext cx="1224136" cy="432048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93199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Box 95"/>
          <p:cNvSpPr txBox="1"/>
          <p:nvPr/>
        </p:nvSpPr>
        <p:spPr>
          <a:xfrm>
            <a:off x="683568" y="267494"/>
            <a:ext cx="7850280" cy="1009968"/>
          </a:xfrm>
          <a:prstGeom prst="rect">
            <a:avLst/>
          </a:prstGeom>
        </p:spPr>
        <p:txBody>
          <a:bodyPr vert="horz" wrap="square" lIns="81630" tIns="40815" rIns="81630" bIns="40815" rtlCol="0" anchor="ctr">
            <a:noAutofit/>
          </a:bodyPr>
          <a:lstStyle/>
          <a:p>
            <a:pPr algn="ctr">
              <a:lnSpc>
                <a:spcPct val="80000"/>
              </a:lnSpc>
              <a:spcBef>
                <a:spcPct val="0"/>
              </a:spcBef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Предоставление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выписки из Единого государственного реестра налогоплательщиков</a:t>
            </a:r>
            <a:endParaRPr lang="ru-RU" sz="2800" b="1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57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081" y="4531214"/>
            <a:ext cx="620370" cy="474071"/>
          </a:xfrm>
          <a:prstGeom prst="rect">
            <a:avLst/>
          </a:prstGeom>
        </p:spPr>
        <p:txBody>
          <a:bodyPr lIns="71561" tIns="35780" rIns="71561" bIns="35780"/>
          <a:lstStyle/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21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24083" y="4531069"/>
            <a:ext cx="619711" cy="473875"/>
          </a:xfrm>
        </p:spPr>
        <p:txBody>
          <a:bodyPr/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75" name="TextBox 74"/>
          <p:cNvSpPr txBox="1"/>
          <p:nvPr/>
        </p:nvSpPr>
        <p:spPr>
          <a:xfrm>
            <a:off x="3492000" y="3780000"/>
            <a:ext cx="1476120" cy="30269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1491630"/>
            <a:ext cx="76328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rgbClr val="005AAA"/>
                </a:solidFill>
                <a:latin typeface="Arial Narrow" pitchFamily="34" charset="0"/>
              </a:rPr>
              <a:t>Запрос и предоставление выписки осуществляются в соответствии с Административным регламентом Федеральной налоговой службы предоставления государственной услуги по представлению выписки из Единого государственного реестра налогоплательщиков, утвержденным приказом Минфина России от 30.12.2014 № 178н (зарегистрирован Минюстом России 09.04.2015, регистрационный № 36800).</a:t>
            </a:r>
            <a:endParaRPr lang="ru-RU" sz="2000" dirty="0">
              <a:solidFill>
                <a:srgbClr val="005AAA"/>
              </a:solidFill>
              <a:latin typeface="Arial Narrow" pitchFamily="34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611560" y="3795886"/>
            <a:ext cx="76328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solidFill>
                  <a:srgbClr val="005AAA"/>
                </a:solidFill>
                <a:latin typeface="Arial Narrow" pitchFamily="34" charset="0"/>
              </a:rPr>
              <a:t>Выписка предоставляется без взимания платы, не позднее пяти рабочих дней со дня регистрации запроса в налоговом органе. </a:t>
            </a:r>
          </a:p>
        </p:txBody>
      </p:sp>
    </p:spTree>
    <p:extLst>
      <p:ext uri="{BB962C8B-B14F-4D97-AF65-F5344CB8AC3E}">
        <p14:creationId xmlns:p14="http://schemas.microsoft.com/office/powerpoint/2010/main" xmlns="" val="74897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Box 95"/>
          <p:cNvSpPr txBox="1"/>
          <p:nvPr/>
        </p:nvSpPr>
        <p:spPr>
          <a:xfrm>
            <a:off x="755576" y="267494"/>
            <a:ext cx="8136904" cy="792088"/>
          </a:xfrm>
          <a:prstGeom prst="rect">
            <a:avLst/>
          </a:prstGeom>
        </p:spPr>
        <p:txBody>
          <a:bodyPr vert="horz" wrap="square" lIns="81630" tIns="40815" rIns="81630" bIns="40815" rtlCol="0" anchor="ctr">
            <a:noAutofit/>
          </a:bodyPr>
          <a:lstStyle/>
          <a:p>
            <a:pPr algn="ctr">
              <a:lnSpc>
                <a:spcPct val="80000"/>
              </a:lnSpc>
              <a:spcBef>
                <a:spcPct val="0"/>
              </a:spcBef>
            </a:pP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Форма заявления о предоставлении налоговой льготы по транспортному налогу и (или) земельному налогу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57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081" y="4531214"/>
            <a:ext cx="620370" cy="474071"/>
          </a:xfrm>
          <a:prstGeom prst="rect">
            <a:avLst/>
          </a:prstGeom>
        </p:spPr>
        <p:txBody>
          <a:bodyPr lIns="71561" tIns="35780" rIns="71561" bIns="35780"/>
          <a:lstStyle/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21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24083" y="4531069"/>
            <a:ext cx="619711" cy="473875"/>
          </a:xfrm>
        </p:spPr>
        <p:txBody>
          <a:bodyPr/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75" name="TextBox 74"/>
          <p:cNvSpPr txBox="1"/>
          <p:nvPr/>
        </p:nvSpPr>
        <p:spPr>
          <a:xfrm>
            <a:off x="3492000" y="3780000"/>
            <a:ext cx="1476120" cy="30269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4011910"/>
            <a:ext cx="79928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solidFill>
                  <a:srgbClr val="005AAA"/>
                </a:solidFill>
                <a:latin typeface="Arial Narrow" pitchFamily="34" charset="0"/>
              </a:rPr>
              <a:t>Приказ ФНС России от 25.07.2019 № ММВ-7-21/377@ «Об утверждении формы заявления налогоплательщика-организации о предоставлении налоговой льготы по транспортному налогу и (или) земельному налогу, порядка ее заполнения и формата представления указанного заявления в электронной форме» (Зарегистрировано в Минюсте России 10.09.2019 № 55866)</a:t>
            </a:r>
          </a:p>
        </p:txBody>
      </p:sp>
      <p:pic>
        <p:nvPicPr>
          <p:cNvPr id="9" name="Рисунок 8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rcRect l="27296" t="12183" r="37775" b="31572"/>
          <a:stretch/>
        </p:blipFill>
        <p:spPr bwMode="auto">
          <a:xfrm>
            <a:off x="467544" y="1203598"/>
            <a:ext cx="3744416" cy="28083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:lc="http://schemas.openxmlformats.org/drawingml/2006/lockedCanvas" xmlns=""/>
            </a:ext>
          </a:extLst>
        </p:spPr>
      </p:pic>
      <p:pic>
        <p:nvPicPr>
          <p:cNvPr id="10" name="Рисунок 9"/>
          <p:cNvPicPr/>
          <p:nvPr/>
        </p:nvPicPr>
        <p:blipFill rotWithShape="1">
          <a:blip r:embed="rId3" cstate="print"/>
          <a:srcRect l="27284" t="13571" r="37652" b="36732"/>
          <a:stretch/>
        </p:blipFill>
        <p:spPr bwMode="auto">
          <a:xfrm>
            <a:off x="4283968" y="1203598"/>
            <a:ext cx="4032448" cy="28083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:lc="http://schemas.openxmlformats.org/drawingml/2006/lockedCanvas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74897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D:\графика\45 слайд как выбрать систему НО\второй вариант\2020-09-14_15505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95845" y="737238"/>
            <a:ext cx="5720317" cy="6435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388780" y="1131590"/>
            <a:ext cx="5999644" cy="38164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6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4097080" y="263024"/>
            <a:ext cx="4795400" cy="43651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104306" tIns="52153" rIns="104306" bIns="52153" rtlCol="0" anchor="ctr">
            <a:normAutofit fontScale="55000" lnSpcReduction="20000"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Сервис</a:t>
            </a:r>
            <a:r>
              <a:rPr lang="ru-RU" sz="48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 сайта </a:t>
            </a:r>
            <a:r>
              <a:rPr lang="en-US" sz="48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WWW.NALOG.RU</a:t>
            </a: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7" name="Picture 3" descr="D:\графика\45 слайд как выбрать систему НО\второй вариант\2020-09-14_15495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15566"/>
            <a:ext cx="1780912" cy="408391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D:\графика\45 слайд как выбрать систему НО\второй вариант\2020-09-14_15505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02464" y="253318"/>
            <a:ext cx="3134634" cy="5599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графика\45 слайд как выбрать систему НО\второй вариант\2020-09-14_155036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404673" y="3708784"/>
            <a:ext cx="1756202" cy="12492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графика\45 слайд как выбрать систему НО\второй вариант\2020-09-14_155025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388780" y="2516375"/>
            <a:ext cx="1857760" cy="11731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:\графика\45 слайд как выбрать систему НО\второй вариант\2020-09-14_155009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388781" y="1162493"/>
            <a:ext cx="1845324" cy="14764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D:\графика\45 слайд как выбрать систему НО\второй вариант\2020-09-14_155009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248528" y="1226288"/>
            <a:ext cx="1839885" cy="144341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D:\графика\45 слайд как выбрать систему НО\второй вариант\2020-09-14_155009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081042" y="1175327"/>
            <a:ext cx="1779964" cy="14635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D:\графика\45 слайд как выбрать систему НО\второй вариант\2020-09-14_155025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283968" y="2520125"/>
            <a:ext cx="1793358" cy="14197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 descr="D:\графика\45 слайд как выбрать систему НО\второй вариант\2020-09-14_155025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081042" y="2512255"/>
            <a:ext cx="1837950" cy="11412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D:\графика\45 слайд как выбрать систему НО\второй вариант\2020-09-14_155036.jp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14419" y="3800626"/>
            <a:ext cx="1825836" cy="128997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D:\графика\45 слайд как выбрать систему НО\второй вариант\2020-09-14_155036.jp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255368" y="4033174"/>
            <a:ext cx="1821712" cy="86079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D:\графика\45 слайд как выбрать систему НО\второй вариант\2020-09-14_155036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460823" y="3698724"/>
            <a:ext cx="1756202" cy="12492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5" descr="D:\графика\45 слайд как выбрать систему НО\второй вариант\2020-09-14_155025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444930" y="2506315"/>
            <a:ext cx="1857760" cy="11731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 descr="D:\графика\45 слайд как выбрать систему НО\второй вариант\2020-09-14_155009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444931" y="1152433"/>
            <a:ext cx="1845324" cy="14764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 descr="D:\графика\45 слайд как выбрать систему НО\второй вариант\2020-09-14_155009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304678" y="1216228"/>
            <a:ext cx="1839885" cy="144341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6" descr="D:\графика\45 слайд как выбрать систему НО\второй вариант\2020-09-14_155009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37192" y="1165267"/>
            <a:ext cx="1779964" cy="14635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D:\графика\45 слайд как выбрать систему НО\второй вариант\2020-09-14_155025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340118" y="2510065"/>
            <a:ext cx="1793358" cy="14197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5" descr="D:\графика\45 слайд как выбрать систему НО\второй вариант\2020-09-14_155025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37192" y="2502195"/>
            <a:ext cx="1837950" cy="11412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0" name="Прямая соединительная линия 29"/>
          <p:cNvCxnSpPr/>
          <p:nvPr/>
        </p:nvCxnSpPr>
        <p:spPr>
          <a:xfrm flipH="1">
            <a:off x="2339752" y="1131590"/>
            <a:ext cx="5676410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814523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443474"/>
            <a:ext cx="1014654" cy="1065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Объект 4"/>
          <p:cNvSpPr txBox="1">
            <a:spLocks/>
          </p:cNvSpPr>
          <p:nvPr/>
        </p:nvSpPr>
        <p:spPr>
          <a:xfrm>
            <a:off x="1709682" y="2571751"/>
            <a:ext cx="5520547" cy="425810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2400" b="1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БЛАГОДАРЮ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xmlns="" val="107054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39046</TotalTime>
  <Words>249</Words>
  <Application>Microsoft Office PowerPoint</Application>
  <PresentationFormat>Экран (16:9)</PresentationFormat>
  <Paragraphs>46</Paragraphs>
  <Slides>8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Present_FNS2012_A4</vt:lpstr>
      <vt:lpstr>Слайд 1</vt:lpstr>
      <vt:lpstr>Слайд 2</vt:lpstr>
      <vt:lpstr>Слайд 3</vt:lpstr>
      <vt:lpstr>Порядок проведения сверки сведений о транспортных средствах и земельных участках</vt:lpstr>
      <vt:lpstr>Слайд 5</vt:lpstr>
      <vt:lpstr>Слайд 6</vt:lpstr>
      <vt:lpstr>Слайд 7</vt:lpstr>
      <vt:lpstr>Слайд 8</vt:lpstr>
    </vt:vector>
  </TitlesOfParts>
  <Company>Kraftway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Приезжих Татьяна Владимировна</cp:lastModifiedBy>
  <cp:revision>1689</cp:revision>
  <cp:lastPrinted>2019-04-05T09:20:41Z</cp:lastPrinted>
  <dcterms:created xsi:type="dcterms:W3CDTF">2013-04-18T07:19:29Z</dcterms:created>
  <dcterms:modified xsi:type="dcterms:W3CDTF">2020-09-15T05:05:56Z</dcterms:modified>
</cp:coreProperties>
</file>